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706" autoAdjust="0"/>
  </p:normalViewPr>
  <p:slideViewPr>
    <p:cSldViewPr>
      <p:cViewPr varScale="1">
        <p:scale>
          <a:sx n="63" d="100"/>
          <a:sy n="63" d="100"/>
        </p:scale>
        <p:origin x="-159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F691BBC-9B4D-4608-AF5B-F98B9C6627FD}" type="datetimeFigureOut">
              <a:rPr lang="en-US" smtClean="0"/>
              <a:pPr/>
              <a:t>6/1/2023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9C7C137-9919-4C86-BBD0-BB9220E049A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F691BBC-9B4D-4608-AF5B-F98B9C6627FD}"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7C137-9919-4C86-BBD0-BB9220E049A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F691BBC-9B4D-4608-AF5B-F98B9C6627FD}"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7C137-9919-4C86-BBD0-BB9220E049A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F691BBC-9B4D-4608-AF5B-F98B9C6627FD}"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7C137-9919-4C86-BBD0-BB9220E049A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F691BBC-9B4D-4608-AF5B-F98B9C6627FD}"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7C137-9919-4C86-BBD0-BB9220E049A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F691BBC-9B4D-4608-AF5B-F98B9C6627FD}"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7C137-9919-4C86-BBD0-BB9220E049A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F691BBC-9B4D-4608-AF5B-F98B9C6627FD}" type="datetimeFigureOut">
              <a:rPr lang="en-US" smtClean="0"/>
              <a:pPr/>
              <a:t>6/1/2023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C7C137-9919-4C86-BBD0-BB9220E049A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F691BBC-9B4D-4608-AF5B-F98B9C6627FD}" type="datetimeFigureOut">
              <a:rPr lang="en-US" smtClean="0"/>
              <a:pPr/>
              <a:t>6/1/2023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C7C137-9919-4C86-BBD0-BB9220E049A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691BBC-9B4D-4608-AF5B-F98B9C6627FD}" type="datetimeFigureOut">
              <a:rPr lang="en-US" smtClean="0"/>
              <a:pPr/>
              <a:t>6/1/2023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C7C137-9919-4C86-BBD0-BB9220E049A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F691BBC-9B4D-4608-AF5B-F98B9C6627FD}"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7C137-9919-4C86-BBD0-BB9220E049A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F691BBC-9B4D-4608-AF5B-F98B9C6627FD}"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9C7C137-9919-4C86-BBD0-BB9220E049A4}"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F691BBC-9B4D-4608-AF5B-F98B9C6627FD}" type="datetimeFigureOut">
              <a:rPr lang="en-US" smtClean="0"/>
              <a:pPr/>
              <a:t>6/1/2023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9C7C137-9919-4C86-BBD0-BB9220E049A4}"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IN" dirty="0" smtClean="0"/>
              <a:t>Online  Attendance Register Using Android </a:t>
            </a:r>
            <a:r>
              <a:rPr lang="en-IN" dirty="0" err="1" smtClean="0"/>
              <a:t>stuido</a:t>
            </a:r>
            <a:r>
              <a:rPr lang="en-IN" dirty="0" smtClean="0"/>
              <a:t/>
            </a:r>
            <a:br>
              <a:rPr lang="en-IN" dirty="0" smtClean="0"/>
            </a:br>
            <a:r>
              <a:rPr lang="en-IN" dirty="0" smtClean="0"/>
              <a:t>(Attend My Class)</a:t>
            </a:r>
            <a:endParaRPr lang="en-US" dirty="0"/>
          </a:p>
        </p:txBody>
      </p:sp>
      <p:sp>
        <p:nvSpPr>
          <p:cNvPr id="3" name="Subtitle 2"/>
          <p:cNvSpPr>
            <a:spLocks noGrp="1"/>
          </p:cNvSpPr>
          <p:nvPr>
            <p:ph type="subTitle" idx="1"/>
          </p:nvPr>
        </p:nvSpPr>
        <p:spPr/>
        <p:txBody>
          <a:bodyPr>
            <a:normAutofit fontScale="92500" lnSpcReduction="20000"/>
          </a:bodyPr>
          <a:lstStyle/>
          <a:p>
            <a:endParaRPr lang="en-IN" sz="3000" dirty="0" smtClean="0">
              <a:latin typeface="+mj-lt"/>
            </a:endParaRPr>
          </a:p>
          <a:p>
            <a:endParaRPr lang="en-IN" sz="3000" dirty="0" smtClean="0">
              <a:latin typeface="+mj-lt"/>
            </a:endParaRPr>
          </a:p>
          <a:p>
            <a:r>
              <a:rPr lang="en-IN" sz="3000" dirty="0" err="1" smtClean="0">
                <a:latin typeface="+mj-lt"/>
              </a:rPr>
              <a:t>Prabhu.R</a:t>
            </a:r>
            <a:r>
              <a:rPr lang="en-IN" sz="3000" dirty="0" smtClean="0">
                <a:latin typeface="+mj-lt"/>
              </a:rPr>
              <a:t>    (311620104040)</a:t>
            </a:r>
          </a:p>
          <a:p>
            <a:r>
              <a:rPr lang="en-IN" sz="3000" dirty="0" err="1" smtClean="0">
                <a:latin typeface="+mj-lt"/>
              </a:rPr>
              <a:t>Kumar.S.N</a:t>
            </a:r>
            <a:r>
              <a:rPr lang="en-IN" sz="3000" dirty="0" smtClean="0">
                <a:latin typeface="+mj-lt"/>
              </a:rPr>
              <a:t>    (311620104302)</a:t>
            </a:r>
            <a:endParaRPr lang="en-US" sz="30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endParaRPr lang="en-US" dirty="0"/>
          </a:p>
        </p:txBody>
      </p:sp>
      <p:pic>
        <p:nvPicPr>
          <p:cNvPr id="4099" name="Picture 3"/>
          <p:cNvPicPr>
            <a:picLocks noGrp="1" noChangeAspect="1" noChangeArrowheads="1"/>
          </p:cNvPicPr>
          <p:nvPr>
            <p:ph idx="1"/>
          </p:nvPr>
        </p:nvPicPr>
        <p:blipFill>
          <a:blip r:embed="rId2"/>
          <a:srcRect/>
          <a:stretch>
            <a:fillRect/>
          </a:stretch>
        </p:blipFill>
        <p:spPr bwMode="auto">
          <a:xfrm>
            <a:off x="642910" y="1000109"/>
            <a:ext cx="2143140" cy="4857784"/>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3428992" y="1000108"/>
            <a:ext cx="2143140" cy="4857760"/>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6143636" y="1000108"/>
            <a:ext cx="2286016" cy="4857784"/>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571604" y="1000108"/>
            <a:ext cx="2396014" cy="53244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4929190" y="1000108"/>
            <a:ext cx="2357454" cy="528641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28604"/>
            <a:ext cx="8229600" cy="1143000"/>
          </a:xfrm>
        </p:spPr>
        <p:txBody>
          <a:bodyPr/>
          <a:lstStyle/>
          <a:p>
            <a:r>
              <a:rPr lang="en-US" dirty="0" smtClean="0"/>
              <a:t>References</a:t>
            </a:r>
            <a:endParaRPr lang="en-US" dirty="0"/>
          </a:p>
        </p:txBody>
      </p:sp>
      <p:sp>
        <p:nvSpPr>
          <p:cNvPr id="3" name="Content Placeholder 2"/>
          <p:cNvSpPr>
            <a:spLocks noGrp="1"/>
          </p:cNvSpPr>
          <p:nvPr>
            <p:ph idx="1"/>
          </p:nvPr>
        </p:nvSpPr>
        <p:spPr>
          <a:xfrm>
            <a:off x="457200" y="1571612"/>
            <a:ext cx="8229600" cy="4752988"/>
          </a:xfrm>
        </p:spPr>
        <p:txBody>
          <a:bodyPr>
            <a:noAutofit/>
          </a:bodyPr>
          <a:lstStyle/>
          <a:p>
            <a:pPr algn="just"/>
            <a:r>
              <a:rPr lang="en-US" sz="1800" dirty="0" smtClean="0">
                <a:latin typeface="+mj-lt"/>
              </a:rPr>
              <a:t>M. A. </a:t>
            </a:r>
            <a:r>
              <a:rPr lang="en-US" sz="1800" dirty="0" err="1" smtClean="0">
                <a:latin typeface="+mj-lt"/>
              </a:rPr>
              <a:t>Gerosa</a:t>
            </a:r>
            <a:r>
              <a:rPr lang="en-US" sz="1800" dirty="0" smtClean="0">
                <a:latin typeface="+mj-lt"/>
              </a:rPr>
              <a:t> and C. </a:t>
            </a:r>
            <a:r>
              <a:rPr lang="en-US" sz="1800" dirty="0" err="1" smtClean="0">
                <a:latin typeface="+mj-lt"/>
              </a:rPr>
              <a:t>Lucena</a:t>
            </a:r>
            <a:r>
              <a:rPr lang="en-US" sz="1800" dirty="0" smtClean="0">
                <a:latin typeface="+mj-lt"/>
              </a:rPr>
              <a:t>, “The Development and Application of Distance Learning Courses on the Internet RDL-Reuse Representation View project An Agent-based Framework for the Internet of Things View project,” Taylor Fr., vol. 17, no. 1, pp. 23–38, 2002, </a:t>
            </a:r>
            <a:r>
              <a:rPr lang="en-US" sz="1800" dirty="0" err="1" smtClean="0">
                <a:latin typeface="+mj-lt"/>
              </a:rPr>
              <a:t>doi</a:t>
            </a:r>
            <a:r>
              <a:rPr lang="en-US" sz="1800" dirty="0" smtClean="0">
                <a:latin typeface="+mj-lt"/>
              </a:rPr>
              <a:t>: 10.1080/02680510120110157. </a:t>
            </a:r>
          </a:p>
          <a:p>
            <a:pPr algn="just"/>
            <a:r>
              <a:rPr lang="en-US" sz="1800" dirty="0" smtClean="0">
                <a:latin typeface="+mj-lt"/>
              </a:rPr>
              <a:t>C. Series, “Development of physics learning e-module based on local culture wisdom in Pontianak , West Kalimantan Development of physics learning e-module based on local culture wisdom in Pontianak , West Kalimantan,” 2019, </a:t>
            </a:r>
            <a:r>
              <a:rPr lang="en-US" sz="1800" dirty="0" err="1" smtClean="0">
                <a:latin typeface="+mj-lt"/>
              </a:rPr>
              <a:t>doi</a:t>
            </a:r>
            <a:r>
              <a:rPr lang="en-US" sz="1800" dirty="0" smtClean="0">
                <a:latin typeface="+mj-lt"/>
              </a:rPr>
              <a:t>: 10.1088/1742-6596/1381/1/012045. </a:t>
            </a:r>
          </a:p>
          <a:p>
            <a:pPr algn="just"/>
            <a:r>
              <a:rPr lang="en-US" sz="1800" dirty="0" smtClean="0">
                <a:latin typeface="+mj-lt"/>
              </a:rPr>
              <a:t> T. </a:t>
            </a:r>
            <a:r>
              <a:rPr lang="en-US" sz="1800" dirty="0" err="1" smtClean="0">
                <a:latin typeface="+mj-lt"/>
              </a:rPr>
              <a:t>Partovi</a:t>
            </a:r>
            <a:r>
              <a:rPr lang="en-US" sz="1800" dirty="0" smtClean="0">
                <a:latin typeface="+mj-lt"/>
              </a:rPr>
              <a:t> and M. R. </a:t>
            </a:r>
            <a:r>
              <a:rPr lang="en-US" sz="1800" dirty="0" err="1" smtClean="0">
                <a:latin typeface="+mj-lt"/>
              </a:rPr>
              <a:t>Razavi</a:t>
            </a:r>
            <a:r>
              <a:rPr lang="en-US" sz="1800" dirty="0" smtClean="0">
                <a:latin typeface="+mj-lt"/>
              </a:rPr>
              <a:t>, “The effect of game-based learning on academic achievement motivation of elementary school students,” Learn. </a:t>
            </a:r>
            <a:r>
              <a:rPr lang="en-US" sz="1800" dirty="0" err="1" smtClean="0">
                <a:latin typeface="+mj-lt"/>
              </a:rPr>
              <a:t>Motiv</a:t>
            </a:r>
            <a:r>
              <a:rPr lang="en-US" sz="1800" dirty="0" smtClean="0">
                <a:latin typeface="+mj-lt"/>
              </a:rPr>
              <a:t>., vol. 68, no. August, p. 101592, 2019, </a:t>
            </a:r>
            <a:r>
              <a:rPr lang="en-US" sz="1800" dirty="0" err="1" smtClean="0">
                <a:latin typeface="+mj-lt"/>
              </a:rPr>
              <a:t>doi</a:t>
            </a:r>
            <a:r>
              <a:rPr lang="en-US" sz="1800" dirty="0" smtClean="0">
                <a:latin typeface="+mj-lt"/>
              </a:rPr>
              <a:t>: 10.1016/j.lmot.2019.101592. </a:t>
            </a:r>
          </a:p>
          <a:p>
            <a:pPr algn="just"/>
            <a:r>
              <a:rPr lang="en-US" sz="1800" dirty="0" smtClean="0">
                <a:latin typeface="+mj-lt"/>
              </a:rPr>
              <a:t>A. Hussein and M. </a:t>
            </a:r>
            <a:r>
              <a:rPr lang="en-US" sz="1800" dirty="0" err="1" smtClean="0">
                <a:latin typeface="+mj-lt"/>
              </a:rPr>
              <a:t>Hussain</a:t>
            </a:r>
            <a:r>
              <a:rPr lang="en-US" sz="1800" dirty="0" smtClean="0">
                <a:latin typeface="+mj-lt"/>
              </a:rPr>
              <a:t>, “Social-media based assessment of academic programs,” Stud. Educ. </a:t>
            </a:r>
            <a:r>
              <a:rPr lang="en-US" sz="1800" dirty="0" err="1" smtClean="0">
                <a:latin typeface="+mj-lt"/>
              </a:rPr>
              <a:t>Eval</a:t>
            </a:r>
            <a:r>
              <a:rPr lang="en-US" sz="1800" dirty="0" smtClean="0">
                <a:latin typeface="+mj-lt"/>
              </a:rPr>
              <a:t>., vol. 62, no. June, pp. 149–157, 2019, </a:t>
            </a:r>
            <a:r>
              <a:rPr lang="en-US" sz="1800" dirty="0" err="1" smtClean="0">
                <a:latin typeface="+mj-lt"/>
              </a:rPr>
              <a:t>doi</a:t>
            </a:r>
            <a:r>
              <a:rPr lang="en-US" sz="1800" dirty="0" smtClean="0">
                <a:latin typeface="+mj-lt"/>
              </a:rPr>
              <a:t>: 10.1016/j.stueduc.2019.06.003</a:t>
            </a:r>
            <a:r>
              <a:rPr lang="en-US" sz="2400" dirty="0" smtClean="0">
                <a:latin typeface="+mj-lt"/>
              </a:rPr>
              <a:t>.</a:t>
            </a:r>
            <a:endParaRPr lang="en-US" sz="2400" dirty="0">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786058"/>
            <a:ext cx="8229600" cy="1143000"/>
          </a:xfrm>
        </p:spPr>
        <p:txBody>
          <a:bodyPr>
            <a:normAutofit fontScale="90000"/>
          </a:bodyPr>
          <a:lstStyle/>
          <a:p>
            <a:r>
              <a:rPr lang="en-IN" dirty="0" smtClean="0"/>
              <a:t>	 </a:t>
            </a:r>
            <a:r>
              <a:rPr lang="en-IN" sz="8000" dirty="0" smtClean="0"/>
              <a:t>   THANK YOU</a:t>
            </a:r>
            <a:endParaRPr lang="en-US" sz="8000" dirty="0"/>
          </a:p>
        </p:txBody>
      </p:sp>
      <p:sp>
        <p:nvSpPr>
          <p:cNvPr id="3" name="Content Placeholder 2"/>
          <p:cNvSpPr>
            <a:spLocks noGrp="1"/>
          </p:cNvSpPr>
          <p:nvPr>
            <p:ph idx="1"/>
          </p:nvPr>
        </p:nvSpPr>
        <p:spPr/>
        <p:txBody>
          <a:bodyPr/>
          <a:lstStyle/>
          <a:p>
            <a:pPr>
              <a:buNone/>
            </a:pPr>
            <a:endParaRPr lang="en-IN" dirty="0" smtClean="0"/>
          </a:p>
          <a:p>
            <a:pPr>
              <a:buNone/>
            </a:pPr>
            <a:r>
              <a:rPr lang="en-IN" dirty="0" smtClean="0"/>
              <a:t>     </a:t>
            </a:r>
          </a:p>
          <a:p>
            <a:pPr>
              <a:buNone/>
            </a:pPr>
            <a:endParaRPr lang="en-IN" dirty="0" smtClean="0"/>
          </a:p>
          <a:p>
            <a:pPr>
              <a:buNone/>
            </a:pPr>
            <a:r>
              <a:rPr lang="en-IN" dirty="0" smtClean="0"/>
              <a:t>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1643050"/>
            <a:ext cx="8229600" cy="918418"/>
          </a:xfrm>
        </p:spPr>
        <p:txBody>
          <a:bodyPr>
            <a:normAutofit fontScale="90000"/>
          </a:bodyPr>
          <a:lstStyle/>
          <a:p>
            <a:r>
              <a:rPr lang="en-US" dirty="0" smtClean="0"/>
              <a:t> </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r>
              <a:rPr lang="en-US" dirty="0" smtClean="0"/>
              <a:t>Abstract</a:t>
            </a:r>
            <a:r>
              <a:rPr lang="en-US" dirty="0" smtClean="0"/>
              <a:t>:</a:t>
            </a:r>
            <a:br>
              <a:rPr lang="en-US" dirty="0" smtClean="0"/>
            </a:br>
            <a:endParaRPr lang="en-US" dirty="0"/>
          </a:p>
        </p:txBody>
      </p:sp>
      <p:sp>
        <p:nvSpPr>
          <p:cNvPr id="3" name="Content Placeholder 2"/>
          <p:cNvSpPr>
            <a:spLocks noGrp="1"/>
          </p:cNvSpPr>
          <p:nvPr>
            <p:ph idx="1"/>
          </p:nvPr>
        </p:nvSpPr>
        <p:spPr>
          <a:xfrm>
            <a:off x="457200" y="1428736"/>
            <a:ext cx="8229600" cy="5143536"/>
          </a:xfrm>
        </p:spPr>
        <p:txBody>
          <a:bodyPr>
            <a:normAutofit/>
          </a:bodyPr>
          <a:lstStyle/>
          <a:p>
            <a:pPr algn="just">
              <a:lnSpc>
                <a:spcPct val="150000"/>
              </a:lnSpc>
              <a:buNone/>
            </a:pPr>
            <a:r>
              <a:rPr lang="en-US" sz="2800" dirty="0" smtClean="0">
                <a:latin typeface="+mj-lt"/>
              </a:rPr>
              <a:t>    	</a:t>
            </a:r>
            <a:r>
              <a:rPr lang="en-US" sz="2400" dirty="0" smtClean="0">
                <a:latin typeface="+mj-lt"/>
              </a:rPr>
              <a:t>	</a:t>
            </a:r>
            <a:endParaRPr lang="en-US" sz="2200" dirty="0" smtClean="0">
              <a:latin typeface="+mj-lt"/>
            </a:endParaRPr>
          </a:p>
          <a:p>
            <a:pPr algn="just">
              <a:lnSpc>
                <a:spcPct val="150000"/>
              </a:lnSpc>
              <a:buNone/>
            </a:pPr>
            <a:r>
              <a:rPr lang="en-IN" sz="2200" dirty="0" smtClean="0">
                <a:latin typeface="+mj-lt"/>
              </a:rPr>
              <a:t>		</a:t>
            </a:r>
            <a:r>
              <a:rPr lang="en-IN" sz="2400" dirty="0" smtClean="0">
                <a:latin typeface="+mj-lt"/>
              </a:rPr>
              <a:t>	</a:t>
            </a:r>
            <a:r>
              <a:rPr lang="en-US" sz="2400" dirty="0" smtClean="0">
                <a:latin typeface="+mj-lt"/>
              </a:rPr>
              <a:t>An online attendance register is an application that allows teachers to take attendance of the students registered in their class. It’s an excellent alternative to the hectic old registers or sheet method. It promotes paperless environments and also makes the task easier. Using the app, the students can self-track their attendance too.</a:t>
            </a:r>
            <a:endParaRPr lang="en-US" sz="2400" dirty="0">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diagram</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619250" y="3063081"/>
            <a:ext cx="5905500" cy="21336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and it's  explanation </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r>
              <a:rPr lang="en-US" sz="4600" b="1" dirty="0" smtClean="0">
                <a:latin typeface="+mj-lt"/>
              </a:rPr>
              <a:t>User Authentication</a:t>
            </a:r>
          </a:p>
          <a:p>
            <a:pPr algn="just">
              <a:lnSpc>
                <a:spcPct val="170000"/>
              </a:lnSpc>
              <a:buNone/>
            </a:pPr>
            <a:r>
              <a:rPr lang="en-US" sz="3300" dirty="0" smtClean="0">
                <a:latin typeface="+mj-lt"/>
              </a:rPr>
              <a:t>		</a:t>
            </a:r>
            <a:r>
              <a:rPr lang="en-US" sz="3600" dirty="0" smtClean="0">
                <a:latin typeface="+mj-lt"/>
              </a:rPr>
              <a:t>	</a:t>
            </a:r>
            <a:r>
              <a:rPr lang="en-US" sz="3200" dirty="0" smtClean="0">
                <a:latin typeface="+mj-lt"/>
              </a:rPr>
              <a:t>The User Authentication module is responsible for securely authenticating users of the online attendance register app. It ensures that only authorized individuals, such as teachers and students, can access the app's features. This module includes functionalities like user registration, login, and password reset. It utilizes encryption techniques and secure protocols to protect user credentials and prevent unauthorized </a:t>
            </a:r>
            <a:r>
              <a:rPr lang="en-US" sz="3200" dirty="0" smtClean="0">
                <a:latin typeface="+mj-lt"/>
              </a:rPr>
              <a:t>access.</a:t>
            </a:r>
            <a:endParaRPr lang="en-US" sz="3200" dirty="0" smtClean="0">
              <a:latin typeface="+mj-lt"/>
            </a:endParaRPr>
          </a:p>
          <a:p>
            <a:pPr>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endParaRPr lang="en-US" dirty="0"/>
          </a:p>
        </p:txBody>
      </p:sp>
      <p:sp>
        <p:nvSpPr>
          <p:cNvPr id="3" name="Content Placeholder 2"/>
          <p:cNvSpPr>
            <a:spLocks noGrp="1"/>
          </p:cNvSpPr>
          <p:nvPr>
            <p:ph idx="1"/>
          </p:nvPr>
        </p:nvSpPr>
        <p:spPr>
          <a:xfrm>
            <a:off x="457200" y="1071546"/>
            <a:ext cx="8229600" cy="5253054"/>
          </a:xfrm>
        </p:spPr>
        <p:txBody>
          <a:bodyPr>
            <a:normAutofit/>
          </a:bodyPr>
          <a:lstStyle/>
          <a:p>
            <a:r>
              <a:rPr lang="en-US" sz="3500" b="1" dirty="0" smtClean="0">
                <a:latin typeface="+mj-lt"/>
              </a:rPr>
              <a:t>Attendance</a:t>
            </a:r>
            <a:r>
              <a:rPr lang="en-US" sz="4400" b="1" dirty="0" smtClean="0">
                <a:latin typeface="+mj-lt"/>
              </a:rPr>
              <a:t> </a:t>
            </a:r>
            <a:r>
              <a:rPr lang="en-US" sz="3500" b="1" dirty="0" smtClean="0">
                <a:latin typeface="+mj-lt"/>
              </a:rPr>
              <a:t>Tracking</a:t>
            </a:r>
          </a:p>
          <a:p>
            <a:pPr algn="just">
              <a:lnSpc>
                <a:spcPct val="160000"/>
              </a:lnSpc>
              <a:buNone/>
            </a:pPr>
            <a:r>
              <a:rPr lang="en-US" dirty="0" smtClean="0"/>
              <a:t>		</a:t>
            </a:r>
            <a:r>
              <a:rPr lang="en-US" sz="3200" dirty="0" smtClean="0"/>
              <a:t>	</a:t>
            </a:r>
            <a:r>
              <a:rPr lang="en-US" sz="2200" dirty="0" smtClean="0">
                <a:latin typeface="+mj-lt"/>
              </a:rPr>
              <a:t>The Attendance Tracking module is the core functionality of the online attendance </a:t>
            </a:r>
            <a:r>
              <a:rPr lang="en-US" sz="2200" dirty="0" smtClean="0">
                <a:latin typeface="+mj-lt"/>
              </a:rPr>
              <a:t>register</a:t>
            </a:r>
            <a:r>
              <a:rPr lang="en-US" sz="2200" dirty="0" smtClean="0">
                <a:latin typeface="+mj-lt"/>
              </a:rPr>
              <a:t> app. It allows teachers to record and manage attendance for their classes efficiently. This module includes features such as creating class schedules, adding students to classes, and marking attendance. It provides a user-friendly interface for teachers to easily navigate through different classes and mark attendance for each student. </a:t>
            </a:r>
          </a:p>
          <a:p>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endParaRPr lang="en-US" dirty="0"/>
          </a:p>
        </p:txBody>
      </p:sp>
      <p:sp>
        <p:nvSpPr>
          <p:cNvPr id="3" name="Content Placeholder 2"/>
          <p:cNvSpPr>
            <a:spLocks noGrp="1"/>
          </p:cNvSpPr>
          <p:nvPr>
            <p:ph idx="1"/>
          </p:nvPr>
        </p:nvSpPr>
        <p:spPr>
          <a:xfrm>
            <a:off x="457200" y="1000108"/>
            <a:ext cx="8229600" cy="5324492"/>
          </a:xfrm>
        </p:spPr>
        <p:txBody>
          <a:bodyPr>
            <a:normAutofit/>
          </a:bodyPr>
          <a:lstStyle/>
          <a:p>
            <a:pPr>
              <a:lnSpc>
                <a:spcPct val="150000"/>
              </a:lnSpc>
            </a:pPr>
            <a:r>
              <a:rPr lang="en-US" sz="3200" b="1" dirty="0" smtClean="0">
                <a:latin typeface="+mj-lt"/>
              </a:rPr>
              <a:t>Data </a:t>
            </a:r>
            <a:r>
              <a:rPr lang="en-US" sz="3200" b="1" dirty="0" smtClean="0">
                <a:latin typeface="+mj-lt"/>
              </a:rPr>
              <a:t>Management</a:t>
            </a:r>
            <a:endParaRPr lang="en-US" sz="3200" b="1" dirty="0" smtClean="0">
              <a:latin typeface="+mj-lt"/>
            </a:endParaRPr>
          </a:p>
          <a:p>
            <a:pPr algn="just">
              <a:lnSpc>
                <a:spcPct val="150000"/>
              </a:lnSpc>
              <a:buNone/>
            </a:pPr>
            <a:r>
              <a:rPr lang="en-US" dirty="0" smtClean="0"/>
              <a:t>			</a:t>
            </a:r>
            <a:r>
              <a:rPr lang="en-US" sz="2000" dirty="0" smtClean="0"/>
              <a:t>The Data Management module is responsible for storing and managing attendance data in the online attendance register app. </a:t>
            </a:r>
            <a:r>
              <a:rPr lang="en-US" sz="2000" dirty="0" smtClean="0"/>
              <a:t>This </a:t>
            </a:r>
            <a:r>
              <a:rPr lang="en-US" sz="2000" dirty="0" smtClean="0"/>
              <a:t>module utilizes a secure </a:t>
            </a:r>
            <a:r>
              <a:rPr lang="en-US" sz="2000" dirty="0" smtClean="0"/>
              <a:t>firebase database </a:t>
            </a:r>
            <a:r>
              <a:rPr lang="en-US" sz="2000" dirty="0" smtClean="0"/>
              <a:t>to store attendance records, ensuring data integrity and privacy. It also implements data synchronization mechanisms to ensure that the app operates seamlessly across multiple devices. </a:t>
            </a:r>
            <a:r>
              <a:rPr lang="en-US" sz="2000" dirty="0" smtClean="0"/>
              <a:t>The module provides efficient data retrieval, allowing users to access and retrieve attendance data quickly. </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endParaRPr lang="en-US" dirty="0"/>
          </a:p>
        </p:txBody>
      </p:sp>
      <p:sp>
        <p:nvSpPr>
          <p:cNvPr id="3" name="Content Placeholder 2"/>
          <p:cNvSpPr>
            <a:spLocks noGrp="1"/>
          </p:cNvSpPr>
          <p:nvPr>
            <p:ph idx="1"/>
          </p:nvPr>
        </p:nvSpPr>
        <p:spPr>
          <a:xfrm>
            <a:off x="457200" y="785794"/>
            <a:ext cx="8229600" cy="5786478"/>
          </a:xfrm>
        </p:spPr>
        <p:txBody>
          <a:bodyPr>
            <a:noAutofit/>
          </a:bodyPr>
          <a:lstStyle/>
          <a:p>
            <a:r>
              <a:rPr lang="en-US" sz="3200" b="1" dirty="0" smtClean="0">
                <a:latin typeface="+mj-lt"/>
              </a:rPr>
              <a:t>Integration with Backend Systems</a:t>
            </a:r>
          </a:p>
          <a:p>
            <a:pPr algn="just">
              <a:lnSpc>
                <a:spcPct val="160000"/>
              </a:lnSpc>
              <a:buNone/>
            </a:pPr>
            <a:r>
              <a:rPr lang="en-US" sz="2000" dirty="0" smtClean="0"/>
              <a:t>			</a:t>
            </a:r>
            <a:endParaRPr lang="en-US" sz="2000" dirty="0" smtClean="0"/>
          </a:p>
          <a:p>
            <a:pPr algn="just">
              <a:lnSpc>
                <a:spcPct val="160000"/>
              </a:lnSpc>
              <a:buNone/>
            </a:pPr>
            <a:r>
              <a:rPr lang="en-US" sz="2000" dirty="0" smtClean="0"/>
              <a:t>	</a:t>
            </a:r>
            <a:r>
              <a:rPr lang="en-US" sz="2000" dirty="0" smtClean="0"/>
              <a:t>		</a:t>
            </a:r>
            <a:r>
              <a:rPr lang="en-US" sz="2000" dirty="0" smtClean="0"/>
              <a:t>The </a:t>
            </a:r>
            <a:r>
              <a:rPr lang="en-US" sz="2000" dirty="0" smtClean="0"/>
              <a:t>Integration with Backend Systems module enables the online attendance register  app to integrate with external systems or services. This module facilitates seamless data exchange with existing backend systems, such as student information systems or learning management systems. It allows the app to fetch relevant data, such as student details or class schedules, from these systems to populate the attendance tracking functionalities. </a:t>
            </a:r>
          </a:p>
          <a:p>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shots of the output</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3357554" y="2000240"/>
            <a:ext cx="1975247" cy="438943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714348" y="2000240"/>
            <a:ext cx="1928826" cy="4357718"/>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6215074" y="2000240"/>
            <a:ext cx="1975247" cy="4389437"/>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endParaRPr lang="en-US" dirty="0"/>
          </a:p>
        </p:txBody>
      </p:sp>
      <p:pic>
        <p:nvPicPr>
          <p:cNvPr id="3076" name="Picture 4"/>
          <p:cNvPicPr>
            <a:picLocks noChangeAspect="1" noChangeArrowheads="1"/>
          </p:cNvPicPr>
          <p:nvPr/>
        </p:nvPicPr>
        <p:blipFill>
          <a:blip r:embed="rId2" cstate="print"/>
          <a:srcRect/>
          <a:stretch>
            <a:fillRect/>
          </a:stretch>
        </p:blipFill>
        <p:spPr bwMode="auto">
          <a:xfrm>
            <a:off x="785786" y="1285860"/>
            <a:ext cx="2000264" cy="4357718"/>
          </a:xfrm>
          <a:prstGeom prst="rect">
            <a:avLst/>
          </a:prstGeom>
          <a:noFill/>
          <a:ln w="9525">
            <a:noFill/>
            <a:miter lim="800000"/>
            <a:headEnd/>
            <a:tailEnd/>
          </a:ln>
          <a:effectLst/>
        </p:spPr>
      </p:pic>
      <p:sp>
        <p:nvSpPr>
          <p:cNvPr id="7" name="Content Placeholder 6"/>
          <p:cNvSpPr>
            <a:spLocks noGrp="1"/>
          </p:cNvSpPr>
          <p:nvPr>
            <p:ph idx="1"/>
          </p:nvPr>
        </p:nvSpPr>
        <p:spPr>
          <a:xfrm>
            <a:off x="457200" y="785794"/>
            <a:ext cx="8229600" cy="5538806"/>
          </a:xfrm>
        </p:spPr>
        <p:txBody>
          <a:bodyPr/>
          <a:lstStyle/>
          <a:p>
            <a:pPr>
              <a:buNone/>
            </a:pPr>
            <a:endParaRPr lang="en-IN" dirty="0" smtClean="0"/>
          </a:p>
          <a:p>
            <a:pPr>
              <a:buNone/>
            </a:pPr>
            <a:endParaRPr lang="en-US" dirty="0"/>
          </a:p>
        </p:txBody>
      </p:sp>
      <p:pic>
        <p:nvPicPr>
          <p:cNvPr id="3077" name="Picture 5"/>
          <p:cNvPicPr>
            <a:picLocks noChangeAspect="1" noChangeArrowheads="1"/>
          </p:cNvPicPr>
          <p:nvPr/>
        </p:nvPicPr>
        <p:blipFill>
          <a:blip r:embed="rId3"/>
          <a:srcRect/>
          <a:stretch>
            <a:fillRect/>
          </a:stretch>
        </p:blipFill>
        <p:spPr bwMode="auto">
          <a:xfrm>
            <a:off x="3571868" y="1285860"/>
            <a:ext cx="2143140" cy="4357718"/>
          </a:xfrm>
          <a:prstGeom prst="rect">
            <a:avLst/>
          </a:prstGeom>
          <a:noFill/>
          <a:ln w="9525">
            <a:noFill/>
            <a:miter lim="800000"/>
            <a:headEnd/>
            <a:tailEnd/>
          </a:ln>
          <a:effectLst/>
        </p:spPr>
      </p:pic>
      <p:pic>
        <p:nvPicPr>
          <p:cNvPr id="3078" name="Picture 6"/>
          <p:cNvPicPr>
            <a:picLocks noChangeAspect="1" noChangeArrowheads="1"/>
          </p:cNvPicPr>
          <p:nvPr/>
        </p:nvPicPr>
        <p:blipFill>
          <a:blip r:embed="rId4" cstate="print"/>
          <a:srcRect/>
          <a:stretch>
            <a:fillRect/>
          </a:stretch>
        </p:blipFill>
        <p:spPr bwMode="auto">
          <a:xfrm>
            <a:off x="6429388" y="1285860"/>
            <a:ext cx="2000264" cy="4357718"/>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169</TotalTime>
  <Words>228</Words>
  <Application>Microsoft Office PowerPoint</Application>
  <PresentationFormat>On-screen Show (4:3)</PresentationFormat>
  <Paragraphs>36</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Flow</vt:lpstr>
      <vt:lpstr>Online  Attendance Register Using Android stuido (Attend My Class)</vt:lpstr>
      <vt:lpstr>     Abstract: </vt:lpstr>
      <vt:lpstr>Architecture diagram</vt:lpstr>
      <vt:lpstr>Modules and it's  explanation </vt:lpstr>
      <vt:lpstr> </vt:lpstr>
      <vt:lpstr> </vt:lpstr>
      <vt:lpstr> </vt:lpstr>
      <vt:lpstr>screen shots of the output</vt:lpstr>
      <vt:lpstr> </vt:lpstr>
      <vt:lpstr> </vt:lpstr>
      <vt:lpstr> </vt:lpstr>
      <vt:lpstr>References</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Attendance Register Using Android stuido</dc:title>
  <dc:creator>Guna_0203@yahoo.com</dc:creator>
  <cp:lastModifiedBy>Guna_0203@yahoo.com</cp:lastModifiedBy>
  <cp:revision>20</cp:revision>
  <dcterms:created xsi:type="dcterms:W3CDTF">2023-06-01T11:54:33Z</dcterms:created>
  <dcterms:modified xsi:type="dcterms:W3CDTF">2023-06-01T16:05:11Z</dcterms:modified>
</cp:coreProperties>
</file>